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8" r:id="rId3"/>
    <p:sldId id="265" r:id="rId4"/>
    <p:sldId id="266" r:id="rId5"/>
    <p:sldId id="260" r:id="rId6"/>
    <p:sldId id="268" r:id="rId7"/>
    <p:sldId id="269" r:id="rId8"/>
    <p:sldId id="27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3200" dirty="0" smtClean="0"/>
              <a:t>W</a:t>
            </a:r>
            <a:r>
              <a:rPr lang="en-US" sz="3200" dirty="0" err="1" smtClean="0"/>
              <a:t>zorce</a:t>
            </a:r>
            <a:r>
              <a:rPr lang="en-US" dirty="0" smtClean="0"/>
              <a:t> </a:t>
            </a:r>
            <a:r>
              <a:rPr lang="en-US" sz="3200" dirty="0" err="1"/>
              <a:t>umów</a:t>
            </a:r>
            <a:endParaRPr lang="en-US" dirty="0"/>
          </a:p>
        </c:rich>
      </c:tx>
      <c:layout>
        <c:manualLayout>
          <c:xMode val="edge"/>
          <c:yMode val="edge"/>
          <c:x val="0.31989784365189644"/>
          <c:y val="1.09883587423987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2487842879934126"/>
          <c:y val="0.14633102162491696"/>
          <c:w val="0.48692064227265708"/>
          <c:h val="0.65489614443583255"/>
        </c:manualLayout>
      </c:layout>
      <c:doughnut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wzorce umów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0.24634398641346303"/>
                  <c:y val="-8.02717775859285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9802905151561939"/>
                  <c:y val="-3.327673030743351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Arkusz1!$A$2:$A$3</c:f>
              <c:strCache>
                <c:ptCount val="2"/>
                <c:pt idx="0">
                  <c:v>wzbudziły zastrzeżenia </c:v>
                </c:pt>
                <c:pt idx="1">
                  <c:v>nie wzbudziły zastrzeżeń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90</c:v>
                </c:pt>
                <c:pt idx="1">
                  <c:v>10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339977219967295"/>
          <c:y val="0.84933089724911282"/>
          <c:w val="0.42738510888771236"/>
          <c:h val="0.1506691027508871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 smtClean="0"/>
              <a:t>Najważniejsze nieprawidłowości </a:t>
            </a:r>
            <a:r>
              <a:rPr lang="pl-PL" dirty="0"/>
              <a:t>we wzorcach umów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2.2767228098942431E-2"/>
          <c:y val="9.638907838252421E-2"/>
          <c:w val="0.97614861818206033"/>
          <c:h val="0.754941797686221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najważniejsze nieprawiołowości we wzorcach umów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Arkusz1!$A$2:$A$6</c:f>
              <c:strCache>
                <c:ptCount val="5"/>
                <c:pt idx="0">
                  <c:v>możliwość rozwiązania umowy ze skutkiem natychmiastowym</c:v>
                </c:pt>
                <c:pt idx="1">
                  <c:v>niezwracanie pieniędzy w przypadku niezrealizowania usługi</c:v>
                </c:pt>
                <c:pt idx="2">
                  <c:v>zmiany ceny usługi bez zgody konsumenta</c:v>
                </c:pt>
                <c:pt idx="3">
                  <c:v>wyłączanie odpowiedzialności za szkody na osobie</c:v>
                </c:pt>
                <c:pt idx="4">
                  <c:v>wygórowane kary umowne lub odsetki</c:v>
                </c:pt>
              </c:strCache>
            </c:strRef>
          </c:cat>
          <c:val>
            <c:numRef>
              <c:f>Arkusz1!$B$2:$B$6</c:f>
              <c:numCache>
                <c:formatCode>0%</c:formatCode>
                <c:ptCount val="5"/>
                <c:pt idx="0">
                  <c:v>0.83</c:v>
                </c:pt>
                <c:pt idx="1">
                  <c:v>0.62</c:v>
                </c:pt>
                <c:pt idx="2">
                  <c:v>0.51</c:v>
                </c:pt>
                <c:pt idx="3">
                  <c:v>0.2</c:v>
                </c:pt>
                <c:pt idx="4">
                  <c:v>0.17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57252560"/>
        <c:axId val="357250208"/>
      </c:barChart>
      <c:catAx>
        <c:axId val="357252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pl-PL"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7250208"/>
        <c:crosses val="autoZero"/>
        <c:auto val="1"/>
        <c:lblAlgn val="ctr"/>
        <c:lblOffset val="100"/>
        <c:noMultiLvlLbl val="0"/>
      </c:catAx>
      <c:valAx>
        <c:axId val="3572502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357252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1368629"/>
          </a:xfrm>
        </p:spPr>
        <p:txBody>
          <a:bodyPr/>
          <a:lstStyle/>
          <a:p>
            <a:r>
              <a:rPr lang="pl-PL" dirty="0" smtClean="0"/>
              <a:t>DOMY OPIEKI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16907" y="3322518"/>
            <a:ext cx="9415849" cy="961640"/>
          </a:xfrm>
        </p:spPr>
        <p:txBody>
          <a:bodyPr>
            <a:noAutofit/>
          </a:bodyPr>
          <a:lstStyle/>
          <a:p>
            <a:r>
              <a:rPr lang="pl-PL" sz="1800" dirty="0"/>
              <a:t>B</a:t>
            </a:r>
            <a:r>
              <a:rPr lang="pl-PL" sz="1800" dirty="0" smtClean="0"/>
              <a:t>adanie </a:t>
            </a:r>
            <a:r>
              <a:rPr lang="pl-PL" sz="1800" dirty="0"/>
              <a:t>wzorców umownych stosowanych </a:t>
            </a:r>
            <a:endParaRPr lang="pl-PL" sz="1800" dirty="0" smtClean="0"/>
          </a:p>
          <a:p>
            <a:r>
              <a:rPr lang="pl-PL" sz="1800" dirty="0" smtClean="0"/>
              <a:t>w placówkach świadczących usługi </a:t>
            </a:r>
          </a:p>
          <a:p>
            <a:r>
              <a:rPr lang="pl-PL" sz="1800" dirty="0" smtClean="0"/>
              <a:t>w zakresie zapewnienia opieki </a:t>
            </a:r>
          </a:p>
          <a:p>
            <a:r>
              <a:rPr lang="pl-PL" sz="1800" dirty="0" smtClean="0"/>
              <a:t>osobom niepełnosprawnym, przewlekle chorym </a:t>
            </a:r>
          </a:p>
          <a:p>
            <a:r>
              <a:rPr lang="pl-PL" sz="1800" dirty="0" smtClean="0"/>
              <a:t>lub w podeszłym wieku</a:t>
            </a:r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7544" y="1309003"/>
            <a:ext cx="1434375" cy="549584"/>
          </a:xfrm>
          <a:prstGeom prst="rect">
            <a:avLst/>
          </a:prstGeom>
        </p:spPr>
      </p:pic>
      <p:cxnSp>
        <p:nvCxnSpPr>
          <p:cNvPr id="7" name="Łącznik prosty 6"/>
          <p:cNvCxnSpPr/>
          <p:nvPr/>
        </p:nvCxnSpPr>
        <p:spPr>
          <a:xfrm>
            <a:off x="2924432" y="3257980"/>
            <a:ext cx="624428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Łącznik prosty 7"/>
          <p:cNvCxnSpPr/>
          <p:nvPr/>
        </p:nvCxnSpPr>
        <p:spPr>
          <a:xfrm>
            <a:off x="5145459" y="4873686"/>
            <a:ext cx="189882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4283676" y="4983891"/>
            <a:ext cx="36246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dirty="0" smtClean="0"/>
              <a:t>5 maja 2016</a:t>
            </a: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176881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288162" y="-411496"/>
            <a:ext cx="2430780" cy="1645920"/>
          </a:xfrm>
        </p:spPr>
        <p:txBody>
          <a:bodyPr>
            <a:normAutofit/>
          </a:bodyPr>
          <a:lstStyle/>
          <a:p>
            <a:r>
              <a:rPr lang="pl-PL" sz="4000" dirty="0"/>
              <a:t>Badanie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202960"/>
              </p:ext>
            </p:extLst>
          </p:nvPr>
        </p:nvGraphicFramePr>
        <p:xfrm>
          <a:off x="842319" y="411892"/>
          <a:ext cx="7772400" cy="5778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ymbol zastępczy tekstu 6"/>
          <p:cNvSpPr txBox="1">
            <a:spLocks noGrp="1"/>
          </p:cNvSpPr>
          <p:nvPr>
            <p:ph type="body" sz="half" idx="2"/>
          </p:nvPr>
        </p:nvSpPr>
        <p:spPr>
          <a:xfrm>
            <a:off x="9288162" y="1230254"/>
            <a:ext cx="243078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prowadzone było od 2014 roku na terenie całej Polski. </a:t>
            </a:r>
          </a:p>
          <a:p>
            <a:r>
              <a:rPr lang="pl-PL" dirty="0" smtClean="0"/>
              <a:t>Objęło</a:t>
            </a:r>
            <a:br>
              <a:rPr lang="pl-PL" dirty="0" smtClean="0"/>
            </a:br>
            <a:r>
              <a:rPr lang="pl-PL" b="1" dirty="0" smtClean="0"/>
              <a:t>72 </a:t>
            </a:r>
            <a:r>
              <a:rPr lang="pl-PL" dirty="0" smtClean="0"/>
              <a:t>przedsiębiorców </a:t>
            </a:r>
            <a:br>
              <a:rPr lang="pl-PL" dirty="0" smtClean="0"/>
            </a:br>
            <a:r>
              <a:rPr lang="pl-PL" dirty="0" smtClean="0"/>
              <a:t>i ponad </a:t>
            </a:r>
            <a:r>
              <a:rPr lang="pl-PL" b="1" dirty="0" smtClean="0"/>
              <a:t>180</a:t>
            </a:r>
            <a:r>
              <a:rPr lang="pl-PL" dirty="0" smtClean="0"/>
              <a:t> wzorców umów.</a:t>
            </a:r>
            <a:endParaRPr lang="pl-PL" dirty="0"/>
          </a:p>
          <a:p>
            <a:r>
              <a:rPr lang="pl-PL" dirty="0" smtClean="0"/>
              <a:t>W wyniku kontroli UOKiK wszczął </a:t>
            </a:r>
            <a:r>
              <a:rPr lang="pl-PL" b="1" dirty="0" smtClean="0"/>
              <a:t>15</a:t>
            </a:r>
            <a:r>
              <a:rPr lang="pl-PL" dirty="0" smtClean="0"/>
              <a:t> postępowań wyjaśniających</a:t>
            </a:r>
            <a:br>
              <a:rPr lang="pl-PL" dirty="0" smtClean="0"/>
            </a:br>
            <a:r>
              <a:rPr lang="pl-PL" dirty="0" smtClean="0"/>
              <a:t>skierował blisko </a:t>
            </a:r>
            <a:r>
              <a:rPr lang="pl-PL" b="1" dirty="0" smtClean="0"/>
              <a:t>80 </a:t>
            </a:r>
            <a:r>
              <a:rPr lang="pl-PL" dirty="0" smtClean="0"/>
              <a:t>wystąpień do przedsiębiorców </a:t>
            </a:r>
            <a:br>
              <a:rPr lang="pl-PL" dirty="0" smtClean="0"/>
            </a:br>
            <a:r>
              <a:rPr lang="pl-PL" dirty="0" smtClean="0"/>
              <a:t>z wezwaniem do zmiany stosowanych wzorców umów.</a:t>
            </a:r>
            <a:r>
              <a:rPr lang="pl-PL" dirty="0"/>
              <a:t> </a:t>
            </a:r>
            <a:endParaRPr lang="pl-PL" dirty="0" smtClean="0"/>
          </a:p>
          <a:p>
            <a:r>
              <a:rPr lang="pl-PL" dirty="0" smtClean="0"/>
              <a:t>Większość zakwestionowanych postanowień zostało wyeliminowanych. </a:t>
            </a:r>
          </a:p>
        </p:txBody>
      </p:sp>
    </p:spTree>
    <p:extLst>
      <p:ext uri="{BB962C8B-B14F-4D97-AF65-F5344CB8AC3E}">
        <p14:creationId xmlns:p14="http://schemas.microsoft.com/office/powerpoint/2010/main" val="162928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Wykres 2"/>
          <p:cNvGraphicFramePr/>
          <p:nvPr>
            <p:extLst>
              <p:ext uri="{D42A27DB-BD31-4B8C-83A1-F6EECF244321}">
                <p14:modId xmlns:p14="http://schemas.microsoft.com/office/powerpoint/2010/main" val="1635103668"/>
              </p:ext>
            </p:extLst>
          </p:nvPr>
        </p:nvGraphicFramePr>
        <p:xfrm>
          <a:off x="247135" y="255374"/>
          <a:ext cx="11714206" cy="6371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031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172995" y="115331"/>
            <a:ext cx="11961340" cy="1894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/>
          <p:cNvSpPr/>
          <p:nvPr/>
        </p:nvSpPr>
        <p:spPr>
          <a:xfrm>
            <a:off x="247136" y="219087"/>
            <a:ext cx="11714206" cy="1510864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1142991" y="559018"/>
            <a:ext cx="10237579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solidFill>
                  <a:schemeClr val="bg1"/>
                </a:solidFill>
              </a:rPr>
              <a:t>Możliwość rozwiązania umowy </a:t>
            </a:r>
            <a:br>
              <a:rPr lang="pl-PL" sz="2400" dirty="0" smtClean="0">
                <a:solidFill>
                  <a:schemeClr val="bg1"/>
                </a:solidFill>
              </a:rPr>
            </a:br>
            <a:r>
              <a:rPr lang="pl-PL" sz="2400" dirty="0" smtClean="0">
                <a:solidFill>
                  <a:schemeClr val="bg1"/>
                </a:solidFill>
              </a:rPr>
              <a:t>ze skutkiem natychmiastowym</a:t>
            </a:r>
            <a:endParaRPr lang="pl-PL" sz="2400" dirty="0">
              <a:solidFill>
                <a:schemeClr val="bg1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1142991" y="559017"/>
            <a:ext cx="823789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pl-PL" sz="4800" dirty="0" smtClean="0">
                <a:solidFill>
                  <a:schemeClr val="bg1"/>
                </a:solidFill>
              </a:rPr>
              <a:t>1.</a:t>
            </a:r>
            <a:endParaRPr lang="pl-PL" sz="4800" dirty="0">
              <a:solidFill>
                <a:schemeClr val="bg1"/>
              </a:solidFill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423057" y="4849331"/>
            <a:ext cx="4263478" cy="1477328"/>
          </a:xfrm>
          <a:prstGeom prst="rect">
            <a:avLst/>
          </a:prstGeom>
          <a:ln w="952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7200" dirty="0" smtClean="0"/>
              <a:t>83%</a:t>
            </a:r>
          </a:p>
          <a:p>
            <a:pPr algn="ctr"/>
            <a:r>
              <a:rPr lang="pl-PL" dirty="0"/>
              <a:t>skontrolowanych </a:t>
            </a:r>
            <a:r>
              <a:rPr lang="pl-PL" dirty="0" smtClean="0"/>
              <a:t>przedsiębiorców</a:t>
            </a: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423057" y="2288911"/>
            <a:ext cx="4263478" cy="256042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i="1" dirty="0" smtClean="0"/>
              <a:t>W </a:t>
            </a:r>
            <a:r>
              <a:rPr lang="pl-PL" i="1" dirty="0"/>
              <a:t>przypadku </a:t>
            </a:r>
            <a:r>
              <a:rPr lang="pl-PL" i="1" dirty="0" smtClean="0"/>
              <a:t>niewniesienia przez Pensjonariusza opłaty za pobyt w terminie, określonym w §4, Świadczeniodawca uprawniony jest do rozwiązania umowy bez zachowania okresu wypowiedzenia, czyli, ze skutkiem natychmiastowym. </a:t>
            </a:r>
            <a:endParaRPr lang="pl-PL" i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Prostokąt 16"/>
          <p:cNvSpPr/>
          <p:nvPr/>
        </p:nvSpPr>
        <p:spPr>
          <a:xfrm>
            <a:off x="4950146" y="2288911"/>
            <a:ext cx="6796217" cy="4037748"/>
          </a:xfrm>
          <a:prstGeom prst="rect">
            <a:avLst/>
          </a:prstGeom>
          <a:noFill/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pl-PL" sz="2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Rozwiązanie </a:t>
            </a:r>
            <a:r>
              <a:rPr lang="pl-PL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umowy z powodu zaległości płatniczych </a:t>
            </a:r>
            <a:r>
              <a:rPr lang="pl-PL" sz="2800" dirty="0">
                <a:solidFill>
                  <a:schemeClr val="accent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powinno być</a:t>
            </a:r>
            <a:r>
              <a:rPr lang="pl-PL" sz="2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poprzedzone wezwaniem do zapłaty, wyznaczeniem dodatkowego terminu i pouczeniem o konsekwencji niespełnienia tego </a:t>
            </a:r>
            <a:r>
              <a:rPr lang="pl-PL" sz="2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obowiązku.</a:t>
            </a:r>
            <a:endParaRPr lang="pl-PL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Prostokąt 17"/>
          <p:cNvSpPr/>
          <p:nvPr/>
        </p:nvSpPr>
        <p:spPr>
          <a:xfrm>
            <a:off x="4167243" y="4316023"/>
            <a:ext cx="59343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6600" i="1" dirty="0">
                <a:solidFill>
                  <a:schemeClr val="bg1"/>
                </a:solidFill>
              </a:rPr>
              <a:t>”</a:t>
            </a:r>
            <a:endParaRPr lang="pl-PL" sz="6600" i="1" dirty="0">
              <a:solidFill>
                <a:schemeClr val="bg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Prostokąt 18"/>
          <p:cNvSpPr/>
          <p:nvPr/>
        </p:nvSpPr>
        <p:spPr>
          <a:xfrm>
            <a:off x="367484" y="1599500"/>
            <a:ext cx="60946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6600" i="1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endParaRPr lang="pl-PL" sz="6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87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172995" y="115331"/>
            <a:ext cx="11961340" cy="1894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/>
          <p:cNvSpPr/>
          <p:nvPr/>
        </p:nvSpPr>
        <p:spPr>
          <a:xfrm>
            <a:off x="247136" y="219087"/>
            <a:ext cx="11714206" cy="1510864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1142991" y="559018"/>
            <a:ext cx="10237579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Niezwracanie pieniędzy </a:t>
            </a:r>
            <a:endParaRPr lang="pl-PL" sz="2400" dirty="0" smtClean="0">
              <a:solidFill>
                <a:schemeClr val="bg1"/>
              </a:solidFill>
            </a:endParaRPr>
          </a:p>
          <a:p>
            <a:pPr algn="ctr"/>
            <a:r>
              <a:rPr lang="pl-PL" sz="2400" dirty="0" smtClean="0">
                <a:solidFill>
                  <a:schemeClr val="bg1"/>
                </a:solidFill>
              </a:rPr>
              <a:t>w </a:t>
            </a:r>
            <a:r>
              <a:rPr lang="pl-PL" sz="2400" dirty="0">
                <a:solidFill>
                  <a:schemeClr val="bg1"/>
                </a:solidFill>
              </a:rPr>
              <a:t>przypadku niezrealizowania </a:t>
            </a:r>
            <a:r>
              <a:rPr lang="pl-PL" sz="2400" dirty="0" smtClean="0">
                <a:solidFill>
                  <a:schemeClr val="bg1"/>
                </a:solidFill>
              </a:rPr>
              <a:t>usługi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1142991" y="559017"/>
            <a:ext cx="823789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pl-PL" sz="4800" dirty="0">
                <a:solidFill>
                  <a:schemeClr val="bg1"/>
                </a:solidFill>
              </a:rPr>
              <a:t>2</a:t>
            </a:r>
            <a:r>
              <a:rPr lang="pl-PL" sz="4800" dirty="0" smtClean="0">
                <a:solidFill>
                  <a:schemeClr val="bg1"/>
                </a:solidFill>
              </a:rPr>
              <a:t>.</a:t>
            </a:r>
            <a:endParaRPr lang="pl-PL" sz="4800" dirty="0">
              <a:solidFill>
                <a:schemeClr val="bg1"/>
              </a:solidFill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423057" y="4849331"/>
            <a:ext cx="4263478" cy="1477328"/>
          </a:xfrm>
          <a:prstGeom prst="rect">
            <a:avLst/>
          </a:prstGeom>
          <a:ln w="952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7200" dirty="0" smtClean="0"/>
              <a:t>62%</a:t>
            </a:r>
          </a:p>
          <a:p>
            <a:pPr algn="ctr"/>
            <a:r>
              <a:rPr lang="pl-PL" dirty="0"/>
              <a:t>skontrolowanych </a:t>
            </a:r>
            <a:r>
              <a:rPr lang="pl-PL" dirty="0" smtClean="0"/>
              <a:t>przedsiębiorców</a:t>
            </a:r>
            <a:endParaRPr lang="pl-PL" dirty="0"/>
          </a:p>
        </p:txBody>
      </p:sp>
      <p:sp>
        <p:nvSpPr>
          <p:cNvPr id="12" name="Prostokąt 11"/>
          <p:cNvSpPr/>
          <p:nvPr/>
        </p:nvSpPr>
        <p:spPr>
          <a:xfrm>
            <a:off x="423057" y="2288911"/>
            <a:ext cx="4263478" cy="256042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i="1" dirty="0" smtClean="0"/>
              <a:t>Dom nie przewiduje możliwości zwrotu opłaty za pobyt w przypadku rezygnacji z niezachowaniem okresu wypowiedzenia umowy. Dotyczy to także wypadków losowych bez względu na długość ich trwania np. śmierć.</a:t>
            </a:r>
            <a:endParaRPr lang="pl-PL" i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Prostokąt 13"/>
          <p:cNvSpPr/>
          <p:nvPr/>
        </p:nvSpPr>
        <p:spPr>
          <a:xfrm>
            <a:off x="4950146" y="2288911"/>
            <a:ext cx="6796217" cy="4037748"/>
          </a:xfrm>
          <a:prstGeom prst="rect">
            <a:avLst/>
          </a:prstGeom>
          <a:noFill/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pl-PL" sz="2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Usługodawca </a:t>
            </a:r>
            <a:r>
              <a:rPr lang="pl-PL" sz="2800" dirty="0">
                <a:solidFill>
                  <a:schemeClr val="accent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nie może </a:t>
            </a:r>
            <a:r>
              <a:rPr lang="pl-PL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odmówić konsumentowi lub jego spadkobiercom zwrotu zapłaty za niewykorzystane </a:t>
            </a:r>
            <a:r>
              <a:rPr lang="pl-PL" sz="2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świadczenia. Może zatrzymać kwotę za rzeczywiście zrealizowane usługi.</a:t>
            </a:r>
            <a:endParaRPr lang="pl-PL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Prostokąt 14"/>
          <p:cNvSpPr/>
          <p:nvPr/>
        </p:nvSpPr>
        <p:spPr>
          <a:xfrm>
            <a:off x="4167243" y="4316023"/>
            <a:ext cx="59343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6600" i="1" dirty="0">
                <a:solidFill>
                  <a:schemeClr val="bg1"/>
                </a:solidFill>
              </a:rPr>
              <a:t>”</a:t>
            </a:r>
            <a:endParaRPr lang="pl-PL" sz="6600" i="1" dirty="0">
              <a:solidFill>
                <a:schemeClr val="bg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367484" y="1599500"/>
            <a:ext cx="60946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6600" i="1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endParaRPr lang="pl-PL" sz="6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8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172995" y="115331"/>
            <a:ext cx="11961340" cy="1894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/>
          <p:cNvSpPr/>
          <p:nvPr/>
        </p:nvSpPr>
        <p:spPr>
          <a:xfrm>
            <a:off x="247136" y="219087"/>
            <a:ext cx="11714206" cy="1510864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1142991" y="559018"/>
            <a:ext cx="10237579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Zmiany ceny usługi </a:t>
            </a:r>
            <a:r>
              <a:rPr lang="pl-PL" sz="2400" dirty="0" smtClean="0">
                <a:solidFill>
                  <a:schemeClr val="bg1"/>
                </a:solidFill>
              </a:rPr>
              <a:t/>
            </a:r>
            <a:br>
              <a:rPr lang="pl-PL" sz="2400" dirty="0" smtClean="0">
                <a:solidFill>
                  <a:schemeClr val="bg1"/>
                </a:solidFill>
              </a:rPr>
            </a:br>
            <a:r>
              <a:rPr lang="pl-PL" sz="2400" dirty="0" smtClean="0">
                <a:solidFill>
                  <a:schemeClr val="bg1"/>
                </a:solidFill>
              </a:rPr>
              <a:t>bez </a:t>
            </a:r>
            <a:r>
              <a:rPr lang="pl-PL" sz="2400" dirty="0">
                <a:solidFill>
                  <a:schemeClr val="bg1"/>
                </a:solidFill>
              </a:rPr>
              <a:t>zgody konsumenta</a:t>
            </a:r>
            <a:endParaRPr lang="pl-PL" sz="2400" dirty="0">
              <a:solidFill>
                <a:schemeClr val="bg1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1142991" y="559017"/>
            <a:ext cx="823789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pl-PL" sz="4800" dirty="0">
                <a:solidFill>
                  <a:schemeClr val="bg1"/>
                </a:solidFill>
              </a:rPr>
              <a:t>3</a:t>
            </a:r>
            <a:r>
              <a:rPr lang="pl-PL" sz="4800" dirty="0" smtClean="0">
                <a:solidFill>
                  <a:schemeClr val="bg1"/>
                </a:solidFill>
              </a:rPr>
              <a:t>.</a:t>
            </a:r>
            <a:endParaRPr lang="pl-PL" sz="4800" dirty="0">
              <a:solidFill>
                <a:schemeClr val="bg1"/>
              </a:solidFill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423057" y="4849331"/>
            <a:ext cx="4263478" cy="1477328"/>
          </a:xfrm>
          <a:prstGeom prst="rect">
            <a:avLst/>
          </a:prstGeom>
          <a:ln w="952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7200" dirty="0" smtClean="0"/>
              <a:t>51%</a:t>
            </a:r>
          </a:p>
          <a:p>
            <a:pPr algn="ctr"/>
            <a:r>
              <a:rPr lang="pl-PL" dirty="0"/>
              <a:t>skontrolowanych </a:t>
            </a:r>
            <a:r>
              <a:rPr lang="pl-PL" dirty="0" smtClean="0"/>
              <a:t>przedsiębiorców</a:t>
            </a:r>
            <a:endParaRPr lang="pl-PL" dirty="0"/>
          </a:p>
        </p:txBody>
      </p:sp>
      <p:sp>
        <p:nvSpPr>
          <p:cNvPr id="13" name="Prostokąt 12"/>
          <p:cNvSpPr/>
          <p:nvPr/>
        </p:nvSpPr>
        <p:spPr>
          <a:xfrm>
            <a:off x="423057" y="2288911"/>
            <a:ext cx="4263478" cy="256042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i="1" dirty="0"/>
              <a:t>Wysokość </a:t>
            </a:r>
            <a:r>
              <a:rPr lang="pl-PL" i="1" dirty="0" smtClean="0"/>
              <a:t>wynagrodzenia (…) może ulec zmianie, nie częściej niż 2 razy w roku. Zmiana wynagrodzenia następuje od następnego miesiąca po pisemnym powiadomieniu o tym fakcie Zleceniodawcy i nie stanowi zmiany umowy.</a:t>
            </a:r>
            <a:endParaRPr lang="pl-PL" i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Prostokąt 13"/>
          <p:cNvSpPr/>
          <p:nvPr/>
        </p:nvSpPr>
        <p:spPr>
          <a:xfrm>
            <a:off x="4950146" y="2288911"/>
            <a:ext cx="6796217" cy="4037748"/>
          </a:xfrm>
          <a:prstGeom prst="rect">
            <a:avLst/>
          </a:prstGeom>
          <a:noFill/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pl-PL" sz="26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Zgodnie </a:t>
            </a:r>
            <a:r>
              <a:rPr lang="pl-PL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26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prawem, gdy zmianie ulegają warunki umowy, </a:t>
            </a:r>
            <a:r>
              <a:rPr lang="pl-PL" sz="2600" dirty="0" smtClean="0">
                <a:solidFill>
                  <a:schemeClr val="accent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konsument ma prawo ją wypowiedzieć lub nie zaakceptować nowych zasad</a:t>
            </a:r>
            <a:r>
              <a:rPr lang="pl-PL" sz="26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i oczekiwać od przedsiębiorcy jej wykonywania na wcześniej ustalonych warunkach.</a:t>
            </a:r>
            <a:endParaRPr lang="pl-PL" sz="26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Prostokąt 14"/>
          <p:cNvSpPr/>
          <p:nvPr/>
        </p:nvSpPr>
        <p:spPr>
          <a:xfrm>
            <a:off x="4167243" y="4316023"/>
            <a:ext cx="59343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6600" i="1" dirty="0">
                <a:solidFill>
                  <a:schemeClr val="bg1"/>
                </a:solidFill>
              </a:rPr>
              <a:t>”</a:t>
            </a:r>
            <a:endParaRPr lang="pl-PL" sz="6600" i="1" dirty="0">
              <a:solidFill>
                <a:schemeClr val="bg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367484" y="1599500"/>
            <a:ext cx="60946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6600" i="1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endParaRPr lang="pl-PL" sz="6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24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172995" y="115331"/>
            <a:ext cx="11961340" cy="1894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/>
          <p:cNvSpPr/>
          <p:nvPr/>
        </p:nvSpPr>
        <p:spPr>
          <a:xfrm>
            <a:off x="247136" y="219087"/>
            <a:ext cx="11714206" cy="1510864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1142991" y="559018"/>
            <a:ext cx="10237579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Wyłączanie odpowiedzialności </a:t>
            </a:r>
            <a:endParaRPr lang="pl-PL" sz="2400" dirty="0" smtClean="0">
              <a:solidFill>
                <a:schemeClr val="bg1"/>
              </a:solidFill>
            </a:endParaRPr>
          </a:p>
          <a:p>
            <a:pPr algn="ctr"/>
            <a:r>
              <a:rPr lang="pl-PL" sz="2400" dirty="0" smtClean="0">
                <a:solidFill>
                  <a:schemeClr val="bg1"/>
                </a:solidFill>
              </a:rPr>
              <a:t>za </a:t>
            </a:r>
            <a:r>
              <a:rPr lang="pl-PL" sz="2400" dirty="0">
                <a:solidFill>
                  <a:schemeClr val="bg1"/>
                </a:solidFill>
              </a:rPr>
              <a:t>szkody na osobie</a:t>
            </a:r>
            <a:endParaRPr lang="pl-PL" sz="2400" dirty="0">
              <a:solidFill>
                <a:schemeClr val="bg1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1142991" y="559017"/>
            <a:ext cx="823789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pl-PL" sz="4800" dirty="0">
                <a:solidFill>
                  <a:schemeClr val="bg1"/>
                </a:solidFill>
              </a:rPr>
              <a:t>4</a:t>
            </a:r>
            <a:r>
              <a:rPr lang="pl-PL" sz="4800" dirty="0" smtClean="0">
                <a:solidFill>
                  <a:schemeClr val="bg1"/>
                </a:solidFill>
              </a:rPr>
              <a:t>.</a:t>
            </a:r>
            <a:endParaRPr lang="pl-PL" sz="4800" dirty="0">
              <a:solidFill>
                <a:schemeClr val="bg1"/>
              </a:solidFill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1334528" y="341962"/>
            <a:ext cx="6096000" cy="3354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endParaRPr lang="pl-PL" sz="1200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423057" y="4849331"/>
            <a:ext cx="4263478" cy="1477328"/>
          </a:xfrm>
          <a:prstGeom prst="rect">
            <a:avLst/>
          </a:prstGeom>
          <a:ln w="952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7200" dirty="0" smtClean="0"/>
              <a:t>20%</a:t>
            </a:r>
          </a:p>
          <a:p>
            <a:pPr algn="ctr"/>
            <a:r>
              <a:rPr lang="pl-PL" dirty="0"/>
              <a:t>skontrolowanych </a:t>
            </a:r>
            <a:r>
              <a:rPr lang="pl-PL" dirty="0" smtClean="0"/>
              <a:t>przedsiębiorców</a:t>
            </a:r>
            <a:endParaRPr lang="pl-PL" dirty="0"/>
          </a:p>
        </p:txBody>
      </p:sp>
      <p:sp>
        <p:nvSpPr>
          <p:cNvPr id="13" name="Prostokąt 12"/>
          <p:cNvSpPr/>
          <p:nvPr/>
        </p:nvSpPr>
        <p:spPr>
          <a:xfrm>
            <a:off x="423057" y="2288911"/>
            <a:ext cx="4263478" cy="256042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Dom </a:t>
            </a:r>
            <a:r>
              <a:rPr lang="pl-PL" i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nie prowadzi opieki indywidualnej w związku z tym nie opowiada za upadki Mieszkańców oraz za inne urazy wynikłe na skutek samowoli podopiecznego.</a:t>
            </a:r>
            <a:endParaRPr lang="pl-PL" i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Prostokąt 13"/>
          <p:cNvSpPr/>
          <p:nvPr/>
        </p:nvSpPr>
        <p:spPr>
          <a:xfrm>
            <a:off x="4950146" y="2288911"/>
            <a:ext cx="6796217" cy="4037748"/>
          </a:xfrm>
          <a:prstGeom prst="rect">
            <a:avLst/>
          </a:prstGeom>
          <a:noFill/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pl-PL" sz="2900" dirty="0">
                <a:ea typeface="Times New Roman" panose="02020603050405020304" pitchFamily="18" charset="0"/>
                <a:cs typeface="Times New Roman" panose="02020603050405020304" pitchFamily="18" charset="0"/>
              </a:rPr>
              <a:t>Prawem konsumenta jest możliwość ubiegania się o rekompensatę za poniesioną szkodę. Przedsiębiorcy </a:t>
            </a:r>
            <a:r>
              <a:rPr lang="pl-PL" sz="2900" dirty="0">
                <a:solidFill>
                  <a:schemeClr val="accent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nie wolno</a:t>
            </a:r>
            <a:r>
              <a:rPr lang="pl-PL" sz="29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900" dirty="0">
                <a:ea typeface="Times New Roman" panose="02020603050405020304" pitchFamily="18" charset="0"/>
                <a:cs typeface="Times New Roman" panose="02020603050405020304" pitchFamily="18" charset="0"/>
              </a:rPr>
              <a:t>wyłączać odpowiedzialności za szkody na osobie.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4167243" y="4316023"/>
            <a:ext cx="59343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6600" i="1" dirty="0">
                <a:solidFill>
                  <a:schemeClr val="bg1"/>
                </a:solidFill>
              </a:rPr>
              <a:t>”</a:t>
            </a:r>
            <a:endParaRPr lang="pl-PL" sz="6600" i="1" dirty="0">
              <a:solidFill>
                <a:schemeClr val="bg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367484" y="1599500"/>
            <a:ext cx="60946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6600" i="1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endParaRPr lang="pl-PL" sz="6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2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172995" y="115331"/>
            <a:ext cx="11961340" cy="1894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/>
          <p:cNvSpPr/>
          <p:nvPr/>
        </p:nvSpPr>
        <p:spPr>
          <a:xfrm>
            <a:off x="247136" y="219087"/>
            <a:ext cx="11714206" cy="1510864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423057" y="4849331"/>
            <a:ext cx="4263478" cy="1477328"/>
          </a:xfrm>
          <a:prstGeom prst="rect">
            <a:avLst/>
          </a:prstGeom>
          <a:ln w="952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7200" dirty="0" smtClean="0"/>
              <a:t>17%</a:t>
            </a:r>
          </a:p>
          <a:p>
            <a:pPr algn="ctr"/>
            <a:r>
              <a:rPr lang="pl-PL" dirty="0"/>
              <a:t>skontrolowanych </a:t>
            </a:r>
            <a:r>
              <a:rPr lang="pl-PL" dirty="0" smtClean="0"/>
              <a:t>przedsiębiorców</a:t>
            </a:r>
            <a:endParaRPr lang="pl-PL" dirty="0"/>
          </a:p>
        </p:txBody>
      </p:sp>
      <p:sp>
        <p:nvSpPr>
          <p:cNvPr id="13" name="Prostokąt 12"/>
          <p:cNvSpPr/>
          <p:nvPr/>
        </p:nvSpPr>
        <p:spPr>
          <a:xfrm>
            <a:off x="423057" y="2288911"/>
            <a:ext cx="4263478" cy="256042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i="1" dirty="0"/>
              <a:t>W przypadku niewykonania tego obowiązku Zleceniodawca i Mieszkaniec zobowiązują się solidarnie do zapłaty kary umownej w wysokości 150 zł za każdy dzień </a:t>
            </a:r>
            <a:r>
              <a:rPr lang="pl-PL" i="1" dirty="0" smtClean="0"/>
              <a:t>opóźnienia.</a:t>
            </a:r>
            <a:endParaRPr lang="pl-PL" i="1" dirty="0"/>
          </a:p>
        </p:txBody>
      </p:sp>
      <p:sp>
        <p:nvSpPr>
          <p:cNvPr id="14" name="Prostokąt 13"/>
          <p:cNvSpPr/>
          <p:nvPr/>
        </p:nvSpPr>
        <p:spPr>
          <a:xfrm>
            <a:off x="4950146" y="2288911"/>
            <a:ext cx="6796217" cy="4037748"/>
          </a:xfrm>
          <a:prstGeom prst="rect">
            <a:avLst/>
          </a:prstGeom>
          <a:noFill/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pl-PL" sz="2900" dirty="0">
                <a:ea typeface="Times New Roman" panose="02020603050405020304" pitchFamily="18" charset="0"/>
                <a:cs typeface="Times New Roman" panose="02020603050405020304" pitchFamily="18" charset="0"/>
              </a:rPr>
              <a:t>Za opóźnienie w dokonaniu płatności przedsiębiorca może pobierać opłaty dodatkowe – jest to zgodne z prawem. Opłaty te </a:t>
            </a:r>
            <a:r>
              <a:rPr lang="pl-PL" sz="29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jednak </a:t>
            </a:r>
            <a:r>
              <a:rPr lang="pl-PL" sz="2900" dirty="0" smtClean="0">
                <a:solidFill>
                  <a:schemeClr val="accent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nie </a:t>
            </a:r>
            <a:r>
              <a:rPr lang="pl-PL" sz="2900" dirty="0">
                <a:solidFill>
                  <a:schemeClr val="accent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powinny być</a:t>
            </a:r>
            <a:r>
              <a:rPr lang="pl-PL" sz="29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900" dirty="0">
                <a:ea typeface="Times New Roman" panose="02020603050405020304" pitchFamily="18" charset="0"/>
                <a:cs typeface="Times New Roman" panose="02020603050405020304" pitchFamily="18" charset="0"/>
              </a:rPr>
              <a:t>nadmiernie wygórowane. 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4167243" y="4316023"/>
            <a:ext cx="59343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6600" i="1" dirty="0">
                <a:solidFill>
                  <a:schemeClr val="bg1"/>
                </a:solidFill>
              </a:rPr>
              <a:t>”</a:t>
            </a:r>
            <a:endParaRPr lang="pl-PL" sz="6600" i="1" dirty="0">
              <a:solidFill>
                <a:schemeClr val="bg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367484" y="1599500"/>
            <a:ext cx="60946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6600" i="1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endParaRPr lang="pl-PL" sz="6600" dirty="0">
              <a:solidFill>
                <a:schemeClr val="bg1"/>
              </a:solidFill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1142991" y="559018"/>
            <a:ext cx="10237579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solidFill>
                  <a:schemeClr val="bg1"/>
                </a:solidFill>
              </a:rPr>
              <a:t>Wygórowane kary umowne</a:t>
            </a:r>
          </a:p>
          <a:p>
            <a:pPr algn="ctr"/>
            <a:r>
              <a:rPr lang="pl-PL" sz="2400" dirty="0" smtClean="0">
                <a:solidFill>
                  <a:schemeClr val="bg1"/>
                </a:solidFill>
              </a:rPr>
              <a:t>lub odsetki</a:t>
            </a:r>
            <a:endParaRPr lang="pl-PL" sz="2400" dirty="0">
              <a:solidFill>
                <a:schemeClr val="bg1"/>
              </a:solidFill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1142991" y="559017"/>
            <a:ext cx="823789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pl-PL" sz="4800" dirty="0">
                <a:solidFill>
                  <a:schemeClr val="bg1"/>
                </a:solidFill>
              </a:rPr>
              <a:t>5</a:t>
            </a:r>
            <a:r>
              <a:rPr lang="pl-PL" sz="4800" dirty="0" smtClean="0">
                <a:solidFill>
                  <a:schemeClr val="bg1"/>
                </a:solidFill>
              </a:rPr>
              <a:t>.</a:t>
            </a:r>
            <a:endParaRPr lang="pl-PL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14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dło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TM03457510[[fn=Mydło]]</Template>
  <TotalTime>729</TotalTime>
  <Words>383</Words>
  <Application>Microsoft Office PowerPoint</Application>
  <PresentationFormat>Panoramiczny</PresentationFormat>
  <Paragraphs>59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3" baseType="lpstr">
      <vt:lpstr>Century Gothic</vt:lpstr>
      <vt:lpstr>Garamond</vt:lpstr>
      <vt:lpstr>Times New Roman</vt:lpstr>
      <vt:lpstr>Trebuchet MS</vt:lpstr>
      <vt:lpstr>Mydło</vt:lpstr>
      <vt:lpstr>DOMY OPIEKI</vt:lpstr>
      <vt:lpstr>Badanie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DOMY OPIEKI</dc:title>
  <dc:creator>Łukasz Tyburzec</dc:creator>
  <cp:lastModifiedBy>Łukasz Tyburzec</cp:lastModifiedBy>
  <cp:revision>43</cp:revision>
  <dcterms:created xsi:type="dcterms:W3CDTF">2015-04-20T11:37:35Z</dcterms:created>
  <dcterms:modified xsi:type="dcterms:W3CDTF">2016-05-04T10:11:26Z</dcterms:modified>
</cp:coreProperties>
</file>